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22" r:id="rId3"/>
    <p:sldId id="325" r:id="rId4"/>
    <p:sldId id="326" r:id="rId5"/>
    <p:sldId id="323" r:id="rId6"/>
    <p:sldId id="324" r:id="rId7"/>
    <p:sldId id="327" r:id="rId8"/>
    <p:sldId id="257" r:id="rId9"/>
    <p:sldId id="258" r:id="rId10"/>
    <p:sldId id="259" r:id="rId11"/>
    <p:sldId id="260" r:id="rId12"/>
    <p:sldId id="328" r:id="rId13"/>
    <p:sldId id="329" r:id="rId14"/>
    <p:sldId id="330" r:id="rId15"/>
    <p:sldId id="331" r:id="rId16"/>
    <p:sldId id="264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9"/>
    <p:restoredTop sz="94727"/>
  </p:normalViewPr>
  <p:slideViewPr>
    <p:cSldViewPr>
      <p:cViewPr varScale="1">
        <p:scale>
          <a:sx n="112" d="100"/>
          <a:sy n="112" d="100"/>
        </p:scale>
        <p:origin x="39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8AFF1-86C9-4393-B194-E243FDA77780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F026C-078E-4EE5-9BC2-B66583B32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C7B8A6-4077-4C37-B221-E202FDFA0C2F}" type="slidenum">
              <a:rPr lang="en-IN" altLang="en-US"/>
              <a:pPr/>
              <a:t>8</a:t>
            </a:fld>
            <a:endParaRPr lang="en-IN" altLang="en-US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2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63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D4970C-16D1-42DF-9B5E-287370F2E15E}" type="slidenum">
              <a:rPr lang="en-IN" altLang="en-US"/>
              <a:pPr/>
              <a:t>9</a:t>
            </a:fld>
            <a:endParaRPr lang="en-IN" alt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2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53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7035BA-36B2-478B-A4B7-113D02F577DF}" type="slidenum">
              <a:rPr lang="en-IN" altLang="en-US"/>
              <a:pPr/>
              <a:t>10</a:t>
            </a:fld>
            <a:endParaRPr lang="en-IN" alt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2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34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7035BA-36B2-478B-A4B7-113D02F577DF}" type="slidenum">
              <a:rPr lang="en-IN" altLang="en-US"/>
              <a:pPr/>
              <a:t>11</a:t>
            </a:fld>
            <a:endParaRPr lang="en-IN" alt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2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5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04022-78FD-4037-B748-625D8AB02D20}" type="slidenum">
              <a:rPr lang="en-IN" altLang="en-US"/>
              <a:pPr/>
              <a:t>16</a:t>
            </a:fld>
            <a:endParaRPr lang="en-IN" altLang="en-US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2825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63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D2C6-D875-4F1F-86FC-5EAD4FD08937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E6A8-11E6-40D8-A81C-C686F40F9008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68BF-D6E9-474E-A2B4-3BB0369E8953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581400"/>
          </a:xfrm>
        </p:spPr>
        <p:txBody>
          <a:bodyPr/>
          <a:lstStyle>
            <a:lvl1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AA3E7-7EC4-A141-B83B-1DA41F271561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760-1FB0-4515-A135-66301A77C3CA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200B-F567-4DEF-9199-7E2B7D7F5190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8F88-C00F-456D-8418-C22CF1B44A8F}" type="datetime1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BEC1-A4C6-4ECF-97F9-8EEAF88F409C}" type="datetime1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E4852E-F9BD-E54E-9089-8FE96BFFEB48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005C0-20C4-D749-A8F1-885A7E3B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D6F8C-63BA-7046-8439-A744CBA6F00B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1DD-A58B-4006-9F4B-52471FDB0474}" type="datetime1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3655DA-CB8B-6142-AB9C-258AC9AE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594B-FA0F-4042-A096-273FF1F567C9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AA92-4EAD-4334-9A36-A06C640F52AD}" type="datetime1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1"/>
            <a:ext cx="88392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C9CC8-A701-4FE6-BF44-6BB88A97CFF6}" type="datetime1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eetfusion.com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bitcoin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5400" y="1962150"/>
            <a:ext cx="6400800" cy="8875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C5F"/>
                </a:solidFill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BLOCKCHAINS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ARCHITECTURE, DESIGN AND USE CASES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1051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SANDIP CHAKRABORTY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COMPUTER SCIENCE AND ENGINEERING,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IIT KHARAGPUR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584FA4A-88F0-6840-8CB3-2D0FDF3807DC}"/>
              </a:ext>
            </a:extLst>
          </p:cNvPr>
          <p:cNvSpPr txBox="1">
            <a:spLocks/>
          </p:cNvSpPr>
          <p:nvPr/>
        </p:nvSpPr>
        <p:spPr>
          <a:xfrm>
            <a:off x="5029200" y="29527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PRAVEEN JAYACHANDRAN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IBM RESEARCH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INDIA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52400" y="742951"/>
            <a:ext cx="8915400" cy="344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Aft>
                <a:spcPts val="900"/>
              </a:spcAft>
              <a:buSzPct val="45000"/>
              <a:buFont typeface="Wingdings" charset="2"/>
              <a:buChar char=""/>
            </a:pPr>
            <a:r>
              <a:rPr lang="en-US" altLang="en-US" sz="2100" dirty="0">
                <a:latin typeface="Arial Narrow" panose="020B0606020202030204" pitchFamily="34" charset="0"/>
              </a:rPr>
              <a:t>The last few years have seen a lot of interest in Bitcoin and cryptocurrencies in general.</a:t>
            </a:r>
          </a:p>
          <a:p>
            <a:pPr>
              <a:spcAft>
                <a:spcPts val="900"/>
              </a:spcAft>
              <a:buSzPct val="45000"/>
              <a:buFont typeface="Wingdings" charset="2"/>
              <a:buChar char=""/>
            </a:pPr>
            <a:r>
              <a:rPr lang="en-US" altLang="en-US" sz="2100" dirty="0">
                <a:latin typeface="Arial Narrow" panose="020B0606020202030204" pitchFamily="34" charset="0"/>
              </a:rPr>
              <a:t>Used as a cross-country, untraceable currency which is not under the control of any government and hence free from regulation</a:t>
            </a:r>
          </a:p>
          <a:p>
            <a:pPr>
              <a:spcAft>
                <a:spcPts val="900"/>
              </a:spcAft>
              <a:buSzPct val="45000"/>
              <a:buFont typeface="Wingdings" charset="2"/>
              <a:buChar char=""/>
            </a:pPr>
            <a:r>
              <a:rPr lang="en-US" altLang="en-US" sz="2100" dirty="0">
                <a:latin typeface="Arial Narrow" panose="020B0606020202030204" pitchFamily="34" charset="0"/>
              </a:rPr>
              <a:t>Current BTC price 1 BTC = $8069.00 (as of 15</a:t>
            </a:r>
            <a:r>
              <a:rPr lang="en-US" altLang="en-US" sz="2100" baseline="30000" dirty="0">
                <a:latin typeface="Arial Narrow" panose="020B0606020202030204" pitchFamily="34" charset="0"/>
              </a:rPr>
              <a:t>th</a:t>
            </a:r>
            <a:r>
              <a:rPr lang="en-US" altLang="en-US" sz="2100" dirty="0">
                <a:latin typeface="Arial Narrow" panose="020B0606020202030204" pitchFamily="34" charset="0"/>
              </a:rPr>
              <a:t> March, 2018 at 10:00 pm)</a:t>
            </a:r>
          </a:p>
          <a:p>
            <a:pPr>
              <a:spcAft>
                <a:spcPts val="900"/>
              </a:spcAft>
              <a:buSzPct val="45000"/>
              <a:buFont typeface="Wingdings" charset="2"/>
              <a:buChar char=""/>
            </a:pPr>
            <a:r>
              <a:rPr lang="en-US" altLang="en-US" sz="2100" dirty="0">
                <a:latin typeface="Arial Narrow" panose="020B0606020202030204" pitchFamily="34" charset="0"/>
              </a:rPr>
              <a:t>The Bitcoin </a:t>
            </a:r>
            <a:r>
              <a:rPr lang="en-US" altLang="en-US" sz="2100" dirty="0" err="1">
                <a:latin typeface="Arial Narrow" panose="020B0606020202030204" pitchFamily="34" charset="0"/>
              </a:rPr>
              <a:t>blockchain</a:t>
            </a:r>
            <a:r>
              <a:rPr lang="en-US" altLang="en-US" sz="2100" dirty="0">
                <a:latin typeface="Arial Narrow" panose="020B0606020202030204" pitchFamily="34" charset="0"/>
              </a:rPr>
              <a:t> size as of December 2017 is approximately 149 GB.</a:t>
            </a:r>
            <a:br>
              <a:rPr lang="en-US" altLang="en-US" sz="2100" dirty="0">
                <a:latin typeface="Arial Narrow" panose="020B0606020202030204" pitchFamily="34" charset="0"/>
              </a:rPr>
            </a:br>
            <a:endParaRPr lang="en-US" altLang="en-US" sz="2100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858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Arial Narrow" panose="020B0606020202030204" pitchFamily="34" charset="0"/>
              </a:rPr>
              <a:t>Bitcoin Value Proposition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69BC4-74F7-1141-B18C-9D33B1698B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500" y="2800351"/>
            <a:ext cx="4263900" cy="1484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88ECD-F4ED-7440-9AE0-42EADDFA63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795156"/>
            <a:ext cx="3695965" cy="1587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037F6-0789-0E4F-AF5B-1E70FB71FD3D}"/>
              </a:ext>
            </a:extLst>
          </p:cNvPr>
          <p:cNvSpPr txBox="1"/>
          <p:nvPr/>
        </p:nvSpPr>
        <p:spPr>
          <a:xfrm>
            <a:off x="1295400" y="3028950"/>
            <a:ext cx="162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Blockchain</a:t>
            </a:r>
            <a:r>
              <a:rPr lang="en-US" b="1" dirty="0"/>
              <a:t>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30AE8-1153-5E4F-8067-E457251E4B04}"/>
              </a:ext>
            </a:extLst>
          </p:cNvPr>
          <p:cNvSpPr txBox="1"/>
          <p:nvPr/>
        </p:nvSpPr>
        <p:spPr>
          <a:xfrm>
            <a:off x="5562600" y="3010918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Bitcoin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4ADC4-4BA4-A64F-A62B-A58AD16CD465}"/>
              </a:ext>
            </a:extLst>
          </p:cNvPr>
          <p:cNvSpPr txBox="1"/>
          <p:nvPr/>
        </p:nvSpPr>
        <p:spPr>
          <a:xfrm>
            <a:off x="3813550" y="4099698"/>
            <a:ext cx="181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 err="1"/>
              <a:t>Statistica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148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858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Arial Narrow" panose="020B0606020202030204" pitchFamily="34" charset="0"/>
              </a:rPr>
              <a:t>The Technology behind Bitcoin – The </a:t>
            </a:r>
            <a:r>
              <a:rPr lang="en-US" sz="27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Blockchain</a:t>
            </a:r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30" y="1940565"/>
            <a:ext cx="728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>
                <a:solidFill>
                  <a:srgbClr val="800080"/>
                </a:solidFill>
              </a:rPr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3029" y="1803185"/>
            <a:ext cx="6238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>
                <a:solidFill>
                  <a:srgbClr val="800080"/>
                </a:solidFill>
              </a:rPr>
              <a:t>Bob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4455" y="3843138"/>
            <a:ext cx="5695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>
                <a:solidFill>
                  <a:srgbClr val="800080"/>
                </a:solidFill>
              </a:rPr>
              <a:t>Eve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7042" y="3858418"/>
            <a:ext cx="688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>
                <a:solidFill>
                  <a:srgbClr val="800080"/>
                </a:solidFill>
              </a:rPr>
              <a:t>Jane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242005" y="1348400"/>
            <a:ext cx="2564158" cy="2332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TextBox 16"/>
          <p:cNvSpPr txBox="1"/>
          <p:nvPr/>
        </p:nvSpPr>
        <p:spPr>
          <a:xfrm>
            <a:off x="2384838" y="2219744"/>
            <a:ext cx="8515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/>
              <a:t> ₹ 100</a:t>
            </a:r>
            <a:endParaRPr lang="en-IN" sz="2100" b="1" dirty="0">
              <a:solidFill>
                <a:srgbClr val="800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0971" y="877110"/>
            <a:ext cx="7152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/>
              <a:t> ₹ 50</a:t>
            </a:r>
            <a:endParaRPr lang="en-IN" sz="2100" b="1" dirty="0">
              <a:solidFill>
                <a:srgbClr val="800080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>
            <a:off x="6245019" y="1334913"/>
            <a:ext cx="733425" cy="2447925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7718" y="2294263"/>
            <a:ext cx="7152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dirty="0"/>
              <a:t> ₹ 30</a:t>
            </a:r>
            <a:endParaRPr lang="en-IN" sz="2100" b="1" dirty="0">
              <a:solidFill>
                <a:srgbClr val="80008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2506BE-E805-2D48-8851-CA7C59A203E9}"/>
              </a:ext>
            </a:extLst>
          </p:cNvPr>
          <p:cNvGrpSpPr/>
          <p:nvPr/>
        </p:nvGrpSpPr>
        <p:grpSpPr>
          <a:xfrm>
            <a:off x="6972978" y="759053"/>
            <a:ext cx="1080854" cy="1189941"/>
            <a:chOff x="6572250" y="1914525"/>
            <a:chExt cx="1504950" cy="1468059"/>
          </a:xfrm>
        </p:grpSpPr>
        <p:sp>
          <p:nvSpPr>
            <p:cNvPr id="9" name="Rounded Rectangle 8"/>
            <p:cNvSpPr/>
            <p:nvPr/>
          </p:nvSpPr>
          <p:spPr>
            <a:xfrm>
              <a:off x="6572250" y="1914525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 = ₹100 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572250" y="2496561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-&gt; B  ₹50 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572250" y="3087309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B -&gt; J  ₹30 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215188" y="2209800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7229475" y="2785052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8DD533-B53B-6049-9B1C-09F646995C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890" y="664165"/>
            <a:ext cx="716463" cy="1334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B4A5F-E940-954F-91BA-B9796AA3B1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110" y="698310"/>
            <a:ext cx="559727" cy="1123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4C1ECB-BF2F-154B-923F-4E6518A145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049" y="2635242"/>
            <a:ext cx="789623" cy="1308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69109E-E46B-B54E-9ABF-B7FD8AC73E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542" y="2661755"/>
            <a:ext cx="807645" cy="12177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A1BC70-C067-5A40-BA42-C46447A46235}"/>
              </a:ext>
            </a:extLst>
          </p:cNvPr>
          <p:cNvGrpSpPr/>
          <p:nvPr/>
        </p:nvGrpSpPr>
        <p:grpSpPr>
          <a:xfrm>
            <a:off x="6983240" y="3068695"/>
            <a:ext cx="1080854" cy="1189941"/>
            <a:chOff x="6572250" y="1914525"/>
            <a:chExt cx="1504950" cy="146805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69AB436-6441-5545-B9BB-0BA919166D18}"/>
                </a:ext>
              </a:extLst>
            </p:cNvPr>
            <p:cNvSpPr/>
            <p:nvPr/>
          </p:nvSpPr>
          <p:spPr>
            <a:xfrm>
              <a:off x="6572250" y="1914525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 = ₹100 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E38B0C2-8C48-F347-960D-C6AD7AB5E0D6}"/>
                </a:ext>
              </a:extLst>
            </p:cNvPr>
            <p:cNvSpPr/>
            <p:nvPr/>
          </p:nvSpPr>
          <p:spPr>
            <a:xfrm>
              <a:off x="6572250" y="2496561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-&gt; B  ₹50 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8D040DE-6CF4-154B-B387-C3B64D7083FB}"/>
                </a:ext>
              </a:extLst>
            </p:cNvPr>
            <p:cNvSpPr/>
            <p:nvPr/>
          </p:nvSpPr>
          <p:spPr>
            <a:xfrm>
              <a:off x="6572250" y="3087309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B -&gt; J  ₹30 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0855D5-48F8-A340-910C-A9E0AE60E639}"/>
                </a:ext>
              </a:extLst>
            </p:cNvPr>
            <p:cNvSpPr/>
            <p:nvPr/>
          </p:nvSpPr>
          <p:spPr>
            <a:xfrm>
              <a:off x="7215188" y="2209800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47659D-585F-AF45-B7AB-2671594D60E8}"/>
                </a:ext>
              </a:extLst>
            </p:cNvPr>
            <p:cNvSpPr/>
            <p:nvPr/>
          </p:nvSpPr>
          <p:spPr>
            <a:xfrm>
              <a:off x="7229475" y="2785052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8AE75D-DC10-A649-9009-B3305E21D00C}"/>
              </a:ext>
            </a:extLst>
          </p:cNvPr>
          <p:cNvGrpSpPr/>
          <p:nvPr/>
        </p:nvGrpSpPr>
        <p:grpSpPr>
          <a:xfrm>
            <a:off x="1338195" y="750624"/>
            <a:ext cx="1080854" cy="1189941"/>
            <a:chOff x="6572250" y="1914525"/>
            <a:chExt cx="1504950" cy="146805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19F9406-5637-EA47-B3C9-5D22617FD0C3}"/>
                </a:ext>
              </a:extLst>
            </p:cNvPr>
            <p:cNvSpPr/>
            <p:nvPr/>
          </p:nvSpPr>
          <p:spPr>
            <a:xfrm>
              <a:off x="6572250" y="1914525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 = ₹100 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DD82C1C-7FD1-5344-B6D1-8A0EA4A8AC4A}"/>
                </a:ext>
              </a:extLst>
            </p:cNvPr>
            <p:cNvSpPr/>
            <p:nvPr/>
          </p:nvSpPr>
          <p:spPr>
            <a:xfrm>
              <a:off x="6572250" y="2496561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-&gt; B  ₹50 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AFB35D-824A-E448-8FB8-E2B8A0FEF39A}"/>
                </a:ext>
              </a:extLst>
            </p:cNvPr>
            <p:cNvSpPr/>
            <p:nvPr/>
          </p:nvSpPr>
          <p:spPr>
            <a:xfrm>
              <a:off x="6572250" y="3087309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B -&gt; J  ₹30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43C3B8-53D6-E146-A62A-A381926FD6D6}"/>
                </a:ext>
              </a:extLst>
            </p:cNvPr>
            <p:cNvSpPr/>
            <p:nvPr/>
          </p:nvSpPr>
          <p:spPr>
            <a:xfrm>
              <a:off x="7215188" y="2209800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AC1B086-5AD8-4C45-B640-8822D6F06EB8}"/>
                </a:ext>
              </a:extLst>
            </p:cNvPr>
            <p:cNvSpPr/>
            <p:nvPr/>
          </p:nvSpPr>
          <p:spPr>
            <a:xfrm>
              <a:off x="7229475" y="2785052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37F3BB-571A-9044-8171-4331CA233899}"/>
              </a:ext>
            </a:extLst>
          </p:cNvPr>
          <p:cNvGrpSpPr/>
          <p:nvPr/>
        </p:nvGrpSpPr>
        <p:grpSpPr>
          <a:xfrm>
            <a:off x="1348457" y="3020393"/>
            <a:ext cx="1080854" cy="1189941"/>
            <a:chOff x="6572250" y="1914525"/>
            <a:chExt cx="1504950" cy="146805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6BBD8F2-3756-7447-B2C8-C74606CFF052}"/>
                </a:ext>
              </a:extLst>
            </p:cNvPr>
            <p:cNvSpPr/>
            <p:nvPr/>
          </p:nvSpPr>
          <p:spPr>
            <a:xfrm>
              <a:off x="6572250" y="1914525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 = ₹100 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311C7A7D-1CEC-D245-B5BF-25A2FBEFDBA6}"/>
                </a:ext>
              </a:extLst>
            </p:cNvPr>
            <p:cNvSpPr/>
            <p:nvPr/>
          </p:nvSpPr>
          <p:spPr>
            <a:xfrm>
              <a:off x="6572250" y="2496561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A -&gt; B  ₹50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63E0D11-8B30-7B41-8856-98A0F5F859E7}"/>
                </a:ext>
              </a:extLst>
            </p:cNvPr>
            <p:cNvSpPr/>
            <p:nvPr/>
          </p:nvSpPr>
          <p:spPr>
            <a:xfrm>
              <a:off x="6572250" y="3087309"/>
              <a:ext cx="1504950" cy="2952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50" b="1" dirty="0"/>
                <a:t>B -&gt; J  ₹30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3A0B4D-5F44-0544-9D18-067DDE9EBB04}"/>
                </a:ext>
              </a:extLst>
            </p:cNvPr>
            <p:cNvSpPr/>
            <p:nvPr/>
          </p:nvSpPr>
          <p:spPr>
            <a:xfrm>
              <a:off x="7215188" y="2209800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4A087F-A271-8341-A94F-8604B9940150}"/>
                </a:ext>
              </a:extLst>
            </p:cNvPr>
            <p:cNvSpPr/>
            <p:nvPr/>
          </p:nvSpPr>
          <p:spPr>
            <a:xfrm>
              <a:off x="7229475" y="2785052"/>
              <a:ext cx="219075" cy="28676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2E22D5-78A2-8849-9C02-1DB2A9F9D7B6}"/>
              </a:ext>
            </a:extLst>
          </p:cNvPr>
          <p:cNvSpPr txBox="1"/>
          <p:nvPr/>
        </p:nvSpPr>
        <p:spPr>
          <a:xfrm>
            <a:off x="3361416" y="3350586"/>
            <a:ext cx="230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A block may contain multiple transactions</a:t>
            </a:r>
          </a:p>
        </p:txBody>
      </p:sp>
    </p:spTree>
    <p:extLst>
      <p:ext uri="{BB962C8B-B14F-4D97-AF65-F5344CB8AC3E}">
        <p14:creationId xmlns:p14="http://schemas.microsoft.com/office/powerpoint/2010/main" val="28677803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DAC1D-23D7-0B46-80D3-DBD1391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Bitcoin Transaction Life Cycle – The Sender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E4586-83FE-C548-A4ED-910734BEE1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61927"/>
            <a:ext cx="1143000" cy="2128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32DDB-BB8E-7744-B630-76C3FBAA9CF7}"/>
              </a:ext>
            </a:extLst>
          </p:cNvPr>
          <p:cNvSpPr/>
          <p:nvPr/>
        </p:nvSpPr>
        <p:spPr>
          <a:xfrm>
            <a:off x="1524000" y="1226548"/>
            <a:ext cx="2057400" cy="861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Alice opens her Bitcoin Wallet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79F2A-EC20-E845-A4F3-18AB3980D4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266950"/>
            <a:ext cx="2590800" cy="2060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C96D03-0B7A-C242-9423-8CED89F0B59F}"/>
              </a:ext>
            </a:extLst>
          </p:cNvPr>
          <p:cNvSpPr/>
          <p:nvPr/>
        </p:nvSpPr>
        <p:spPr>
          <a:xfrm>
            <a:off x="5181600" y="1224643"/>
            <a:ext cx="3429000" cy="861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Provides the address of Bob and the amount to transfer, and sends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BFF86F-BF00-5243-8745-268C002B0FF3}"/>
              </a:ext>
            </a:extLst>
          </p:cNvPr>
          <p:cNvSpPr/>
          <p:nvPr/>
        </p:nvSpPr>
        <p:spPr>
          <a:xfrm>
            <a:off x="3581400" y="1504950"/>
            <a:ext cx="1600200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1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DAC1D-23D7-0B46-80D3-DBD1391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Bitcoin Transaction Life Cycle – The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832DDB-BB8E-7744-B630-76C3FBAA9CF7}"/>
              </a:ext>
            </a:extLst>
          </p:cNvPr>
          <p:cNvSpPr/>
          <p:nvPr/>
        </p:nvSpPr>
        <p:spPr>
          <a:xfrm>
            <a:off x="304800" y="1123950"/>
            <a:ext cx="20574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wallet constructs the transactions, sign using Alice’s private key, and broadcasts it to the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96D03-0B7A-C242-9423-8CED89F0B59F}"/>
              </a:ext>
            </a:extLst>
          </p:cNvPr>
          <p:cNvSpPr/>
          <p:nvPr/>
        </p:nvSpPr>
        <p:spPr>
          <a:xfrm>
            <a:off x="3359331" y="819150"/>
            <a:ext cx="1905000" cy="274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network nodes validate the transactions based on the existing </a:t>
            </a:r>
            <a:r>
              <a:rPr lang="en-US" dirty="0" err="1"/>
              <a:t>Blockchain</a:t>
            </a:r>
            <a:r>
              <a:rPr lang="en-US" dirty="0"/>
              <a:t>, and propagate the transaction to the </a:t>
            </a:r>
            <a:r>
              <a:rPr lang="en-US" b="1" dirty="0"/>
              <a:t>miners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BFF86F-BF00-5243-8745-268C002B0FF3}"/>
              </a:ext>
            </a:extLst>
          </p:cNvPr>
          <p:cNvSpPr/>
          <p:nvPr/>
        </p:nvSpPr>
        <p:spPr>
          <a:xfrm>
            <a:off x="2362200" y="1924050"/>
            <a:ext cx="990600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99F43C-42D3-9C41-ACE4-1C10DF9C6F6E}"/>
              </a:ext>
            </a:extLst>
          </p:cNvPr>
          <p:cNvSpPr/>
          <p:nvPr/>
        </p:nvSpPr>
        <p:spPr>
          <a:xfrm>
            <a:off x="6481353" y="1123950"/>
            <a:ext cx="19050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miners</a:t>
            </a:r>
            <a:r>
              <a:rPr lang="en-US" dirty="0"/>
              <a:t> include the transaction to the next block to be mined</a:t>
            </a: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8D9158A-838A-7541-8AD2-4A6EF59B907B}"/>
              </a:ext>
            </a:extLst>
          </p:cNvPr>
          <p:cNvSpPr/>
          <p:nvPr/>
        </p:nvSpPr>
        <p:spPr>
          <a:xfrm>
            <a:off x="5270862" y="1889760"/>
            <a:ext cx="1206137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DAC1D-23D7-0B46-80D3-DBD1391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Bitcoin Transaction Life Cycle – The Miners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832DDB-BB8E-7744-B630-76C3FBAA9CF7}"/>
              </a:ext>
            </a:extLst>
          </p:cNvPr>
          <p:cNvSpPr/>
          <p:nvPr/>
        </p:nvSpPr>
        <p:spPr>
          <a:xfrm>
            <a:off x="304800" y="1123950"/>
            <a:ext cx="20574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miners </a:t>
            </a:r>
            <a:r>
              <a:rPr lang="en-US" dirty="0"/>
              <a:t>collect all the transactions for the a time duration, say for 10 Minutes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96D03-0B7A-C242-9423-8CED89F0B59F}"/>
              </a:ext>
            </a:extLst>
          </p:cNvPr>
          <p:cNvSpPr/>
          <p:nvPr/>
        </p:nvSpPr>
        <p:spPr>
          <a:xfrm>
            <a:off x="3124200" y="819150"/>
            <a:ext cx="2434045" cy="274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Miners </a:t>
            </a:r>
            <a:r>
              <a:rPr lang="en-US" dirty="0"/>
              <a:t>construct a new block and tries to connect it with the existing </a:t>
            </a:r>
            <a:r>
              <a:rPr lang="en-US" dirty="0" err="1"/>
              <a:t>blockchain</a:t>
            </a:r>
            <a:r>
              <a:rPr lang="en-US" dirty="0"/>
              <a:t>, through a cryptographic hash computation</a:t>
            </a:r>
          </a:p>
          <a:p>
            <a:pPr algn="ctr"/>
            <a:r>
              <a:rPr lang="en-US" b="1" dirty="0"/>
              <a:t>- </a:t>
            </a:r>
            <a:endParaRPr lang="en-US" dirty="0"/>
          </a:p>
          <a:p>
            <a:pPr algn="ctr"/>
            <a:r>
              <a:rPr lang="en-US" b="1" dirty="0"/>
              <a:t>The Mining Procedure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BFF86F-BF00-5243-8745-268C002B0FF3}"/>
              </a:ext>
            </a:extLst>
          </p:cNvPr>
          <p:cNvSpPr/>
          <p:nvPr/>
        </p:nvSpPr>
        <p:spPr>
          <a:xfrm>
            <a:off x="2362200" y="1924050"/>
            <a:ext cx="762000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99F43C-42D3-9C41-ACE4-1C10DF9C6F6E}"/>
              </a:ext>
            </a:extLst>
          </p:cNvPr>
          <p:cNvSpPr/>
          <p:nvPr/>
        </p:nvSpPr>
        <p:spPr>
          <a:xfrm>
            <a:off x="6476999" y="895350"/>
            <a:ext cx="2281647" cy="2667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Once the mining is over and the hash is obtained, the block is included in the existing </a:t>
            </a:r>
            <a:r>
              <a:rPr lang="en-US" dirty="0" err="1"/>
              <a:t>blockchain</a:t>
            </a:r>
            <a:r>
              <a:rPr lang="en-US" dirty="0"/>
              <a:t>. </a:t>
            </a:r>
            <a:r>
              <a:rPr lang="en-US" b="1" dirty="0"/>
              <a:t>The updated </a:t>
            </a:r>
            <a:r>
              <a:rPr lang="en-US" b="1" dirty="0" err="1"/>
              <a:t>blockchain</a:t>
            </a:r>
            <a:r>
              <a:rPr lang="en-US" b="1" dirty="0"/>
              <a:t> is propagated in the network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8D9158A-838A-7541-8AD2-4A6EF59B907B}"/>
              </a:ext>
            </a:extLst>
          </p:cNvPr>
          <p:cNvSpPr/>
          <p:nvPr/>
        </p:nvSpPr>
        <p:spPr>
          <a:xfrm>
            <a:off x="5562600" y="1889760"/>
            <a:ext cx="914399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DAC1D-23D7-0B46-80D3-DBD1391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Bitcoin Transaction Life Cycle – The Receiver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832DDB-BB8E-7744-B630-76C3FBAA9CF7}"/>
              </a:ext>
            </a:extLst>
          </p:cNvPr>
          <p:cNvSpPr/>
          <p:nvPr/>
        </p:nvSpPr>
        <p:spPr>
          <a:xfrm>
            <a:off x="529046" y="945187"/>
            <a:ext cx="2057400" cy="18405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Bob opens his Bitcoin Wallet and refreshes, the </a:t>
            </a:r>
            <a:r>
              <a:rPr lang="en-US" dirty="0" err="1"/>
              <a:t>blockchain</a:t>
            </a:r>
            <a:r>
              <a:rPr lang="en-US" dirty="0"/>
              <a:t> gets updated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96D03-0B7A-C242-9423-8CED89F0B59F}"/>
              </a:ext>
            </a:extLst>
          </p:cNvPr>
          <p:cNvSpPr/>
          <p:nvPr/>
        </p:nvSpPr>
        <p:spPr>
          <a:xfrm>
            <a:off x="4613437" y="1364066"/>
            <a:ext cx="2514600" cy="861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transaction reflects at Bob’s wallet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BFF86F-BF00-5243-8745-268C002B0FF3}"/>
              </a:ext>
            </a:extLst>
          </p:cNvPr>
          <p:cNvSpPr/>
          <p:nvPr/>
        </p:nvSpPr>
        <p:spPr>
          <a:xfrm>
            <a:off x="2590799" y="1674938"/>
            <a:ext cx="2022637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02967-2585-6747-B070-02B896075D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7507" y="945187"/>
            <a:ext cx="1158130" cy="23255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CEBE33-9B90-C94C-952B-FD9C54ACEB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172" y="2395402"/>
            <a:ext cx="3505200" cy="1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8600" y="889870"/>
            <a:ext cx="8686800" cy="298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Aft>
                <a:spcPts val="1350"/>
              </a:spcAft>
              <a:buSzPct val="45000"/>
              <a:buFont typeface="Wingdings" charset="2"/>
              <a:buChar char=""/>
            </a:pPr>
            <a:r>
              <a:rPr lang="en-US" altLang="en-US" sz="2400" dirty="0">
                <a:latin typeface="Arial Narrow" panose="020B0606020202030204" pitchFamily="34" charset="0"/>
              </a:rPr>
              <a:t>Interested by the Bitcoin revolution, mainstream companies are trying to use the central </a:t>
            </a:r>
            <a:r>
              <a:rPr lang="en-US" altLang="en-US" sz="2400" dirty="0" err="1">
                <a:latin typeface="Arial Narrow" panose="020B0606020202030204" pitchFamily="34" charset="0"/>
              </a:rPr>
              <a:t>blockchain</a:t>
            </a:r>
            <a:r>
              <a:rPr lang="en-US" altLang="en-US" sz="2400" dirty="0">
                <a:latin typeface="Arial Narrow" panose="020B0606020202030204" pitchFamily="34" charset="0"/>
              </a:rPr>
              <a:t> idea and build alternative systems around it for use in industry, manufacturing, supply chain, finance, governance, </a:t>
            </a:r>
            <a:r>
              <a:rPr lang="en-US" altLang="en-US" sz="2400" dirty="0" err="1">
                <a:latin typeface="Arial Narrow" panose="020B0606020202030204" pitchFamily="34" charset="0"/>
              </a:rPr>
              <a:t>IoT</a:t>
            </a:r>
            <a:r>
              <a:rPr lang="en-US" altLang="en-US" sz="2400" dirty="0">
                <a:latin typeface="Arial Narrow" panose="020B0606020202030204" pitchFamily="34" charset="0"/>
              </a:rPr>
              <a:t> </a:t>
            </a:r>
            <a:r>
              <a:rPr lang="en-US" altLang="en-US" sz="2400" dirty="0" err="1">
                <a:latin typeface="Arial Narrow" panose="020B0606020202030204" pitchFamily="34" charset="0"/>
              </a:rPr>
              <a:t>etc</a:t>
            </a:r>
            <a:endParaRPr lang="en-US" altLang="en-US" sz="2400" dirty="0">
              <a:latin typeface="Arial Narrow" panose="020B0606020202030204" pitchFamily="34" charset="0"/>
            </a:endParaRPr>
          </a:p>
          <a:p>
            <a:pPr>
              <a:spcAft>
                <a:spcPts val="1350"/>
              </a:spcAft>
              <a:buSzPct val="45000"/>
              <a:buFont typeface="Wingdings" charset="2"/>
              <a:buChar char=""/>
            </a:pPr>
            <a:endParaRPr lang="en-US" altLang="en-US" sz="2400" dirty="0">
              <a:latin typeface="Arial Narrow" panose="020B0606020202030204" pitchFamily="34" charset="0"/>
            </a:endParaRPr>
          </a:p>
          <a:p>
            <a:pPr>
              <a:spcAft>
                <a:spcPts val="1350"/>
              </a:spcAft>
              <a:buSzPct val="45000"/>
              <a:buFont typeface="Wingdings" charset="2"/>
              <a:buChar char=""/>
            </a:pPr>
            <a:r>
              <a:rPr lang="en-US" altLang="en-US" sz="2400" dirty="0">
                <a:latin typeface="Arial Narrow" panose="020B0606020202030204" pitchFamily="34" charset="0"/>
              </a:rPr>
              <a:t>This movement of academia, industry, startups is termed </a:t>
            </a:r>
            <a:r>
              <a:rPr lang="en-US" altLang="en-US" sz="2400" dirty="0" err="1">
                <a:latin typeface="Arial Narrow" panose="020B0606020202030204" pitchFamily="34" charset="0"/>
              </a:rPr>
              <a:t>Blockchain</a:t>
            </a:r>
            <a:r>
              <a:rPr lang="en-US" altLang="en-US" sz="2400" dirty="0">
                <a:latin typeface="Arial Narrow" panose="020B0606020202030204" pitchFamily="34" charset="0"/>
              </a:rPr>
              <a:t> 2.0. </a:t>
            </a:r>
          </a:p>
          <a:p>
            <a:pPr>
              <a:spcAft>
                <a:spcPts val="1350"/>
              </a:spcAft>
              <a:buSzPct val="45000"/>
            </a:pPr>
            <a:endParaRPr lang="en-US" altLang="en-US" sz="24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858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Blockchain</a:t>
            </a:r>
            <a:r>
              <a:rPr lang="en-US" sz="2700" b="1" dirty="0">
                <a:solidFill>
                  <a:schemeClr val="bg1"/>
                </a:solidFill>
                <a:latin typeface="Arial Narrow" panose="020B0606020202030204" pitchFamily="34" charset="0"/>
              </a:rPr>
              <a:t> 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61" y="4848721"/>
            <a:ext cx="2645661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3987683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A415C-1F77-8042-8E32-FBA46C85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Blockchain</a:t>
            </a:r>
            <a:r>
              <a:rPr lang="en-US" dirty="0"/>
              <a:t> is a powerful technology – capable of going much further than financial transactions</a:t>
            </a:r>
          </a:p>
          <a:p>
            <a:endParaRPr lang="en-US" dirty="0"/>
          </a:p>
          <a:p>
            <a:r>
              <a:rPr lang="en-US" dirty="0"/>
              <a:t>A decentralized platform – can be utilized to avoid intermediates (the middleman)</a:t>
            </a:r>
          </a:p>
          <a:p>
            <a:endParaRPr lang="en-US" dirty="0"/>
          </a:p>
          <a:p>
            <a:r>
              <a:rPr lang="en-US" b="1" dirty="0"/>
              <a:t>Smart Contracts: </a:t>
            </a:r>
            <a:r>
              <a:rPr lang="en-US" dirty="0"/>
              <a:t>An automated computerized protocol used for digitally facilitating, verifying or enforcing the negotiation or performance of a legal contract by avoiding intermediates and directly validating the contract over a decentralized platform – </a:t>
            </a:r>
            <a:r>
              <a:rPr lang="en-US" b="1" dirty="0"/>
              <a:t>faster</a:t>
            </a:r>
            <a:r>
              <a:rPr lang="en-US" dirty="0"/>
              <a:t>, </a:t>
            </a:r>
            <a:r>
              <a:rPr lang="en-US" b="1" dirty="0"/>
              <a:t>cheaper </a:t>
            </a:r>
            <a:r>
              <a:rPr lang="en-US" dirty="0"/>
              <a:t>and </a:t>
            </a:r>
            <a:r>
              <a:rPr lang="en-US" b="1" dirty="0"/>
              <a:t>more secure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7CE805-37D8-9942-A42C-9D5A8251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2.0 and 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171726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AC984-35B2-7D43-B30F-B3E505AAA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by Nick Szabo, a computer scientist and cryptographer, in 1996</a:t>
            </a:r>
          </a:p>
          <a:p>
            <a:endParaRPr lang="en-US" dirty="0"/>
          </a:p>
          <a:p>
            <a:r>
              <a:rPr lang="en-US" dirty="0"/>
              <a:t>Szabo claimed that smart contracts can be realized with the help of a public ledger</a:t>
            </a:r>
          </a:p>
          <a:p>
            <a:endParaRPr lang="en-US" dirty="0"/>
          </a:p>
          <a:p>
            <a:r>
              <a:rPr lang="en-US" dirty="0" err="1"/>
              <a:t>Blockchain</a:t>
            </a:r>
            <a:r>
              <a:rPr lang="en-US" dirty="0"/>
              <a:t> can be a pioneering technology to realize smart contracts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D850E-BBA5-9843-916F-77EEDED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248325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0C9C8-9FA1-3A44-809E-9AD8763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Contracts in a Centralized Platform </a:t>
            </a:r>
            <a:r>
              <a:rPr lang="en-US"/>
              <a:t>– Crowdfunding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7A7FF-4DBA-6049-B0A7-326A3CBCBD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102" y="754506"/>
            <a:ext cx="1189880" cy="74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DD2A1-84DE-0B4C-9F82-D1B239B16D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8" y="1314409"/>
            <a:ext cx="2133600" cy="163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F607B-7B88-AB43-945F-18EE7B0B43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492" y="1250563"/>
            <a:ext cx="3467100" cy="1993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30144-B9A9-C642-B17F-8D6622B425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798" y="1631893"/>
            <a:ext cx="84455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B5E8B-E811-3049-9670-CFFE7CC638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048" y="2105569"/>
            <a:ext cx="1428750" cy="1428750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E6258A24-4D28-B747-AC23-A981825D5E83}"/>
              </a:ext>
            </a:extLst>
          </p:cNvPr>
          <p:cNvSpPr/>
          <p:nvPr/>
        </p:nvSpPr>
        <p:spPr>
          <a:xfrm>
            <a:off x="5405167" y="2118969"/>
            <a:ext cx="1239890" cy="532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3491A-BC20-DB44-B0DF-C2BCFC3D5A89}"/>
              </a:ext>
            </a:extLst>
          </p:cNvPr>
          <p:cNvSpPr txBox="1"/>
          <p:nvPr/>
        </p:nvSpPr>
        <p:spPr>
          <a:xfrm>
            <a:off x="5775925" y="722011"/>
            <a:ext cx="3342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You have an interesting project, but do not have sufficient money to execute the project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6AA95-58B8-8344-9938-8DD29AD6A8CE}"/>
              </a:ext>
            </a:extLst>
          </p:cNvPr>
          <p:cNvSpPr txBox="1"/>
          <p:nvPr/>
        </p:nvSpPr>
        <p:spPr>
          <a:xfrm>
            <a:off x="5775924" y="3454689"/>
            <a:ext cx="334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Submit the project in a crowdfunding 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85D4C-2C1E-CE44-B9A6-CE4B9683C4A3}"/>
              </a:ext>
            </a:extLst>
          </p:cNvPr>
          <p:cNvSpPr txBox="1"/>
          <p:nvPr/>
        </p:nvSpPr>
        <p:spPr>
          <a:xfrm>
            <a:off x="31955" y="3026487"/>
            <a:ext cx="2934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 Multiple supporters commit to support the project with small funds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1BD4B-B161-C04F-B54A-39C02E28ACFE}"/>
              </a:ext>
            </a:extLst>
          </p:cNvPr>
          <p:cNvSpPr txBox="1"/>
          <p:nvPr/>
        </p:nvSpPr>
        <p:spPr>
          <a:xfrm>
            <a:off x="2830858" y="3146912"/>
            <a:ext cx="2934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4. The platform ensures that you get the complete money if the project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201002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D10C-D9EE-9544-96B3-44CC99F1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3486150"/>
            <a:ext cx="8193087" cy="76199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Historical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FD0D3-E3B4-9549-8361-B87A13D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C018-631C-6E4D-8823-E39F6241C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361950"/>
            <a:ext cx="5744898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82246-37FC-9648-8175-9C580F0EF757}"/>
              </a:ext>
            </a:extLst>
          </p:cNvPr>
          <p:cNvSpPr txBox="1"/>
          <p:nvPr/>
        </p:nvSpPr>
        <p:spPr>
          <a:xfrm>
            <a:off x="4495800" y="34912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Image courtesy: </a:t>
            </a:r>
            <a:r>
              <a:rPr lang="en-US" sz="1400" b="1" dirty="0">
                <a:hlinkClick r:id="rId3"/>
              </a:rPr>
              <a:t>http://beetfusion.com/</a:t>
            </a:r>
            <a:r>
              <a:rPr lang="en-US" sz="14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606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820CD-D935-6849-A710-67AECEC6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6172200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Both the product team and the supporters need to </a:t>
            </a:r>
            <a:r>
              <a:rPr lang="en-US" b="1" dirty="0"/>
              <a:t>trust</a:t>
            </a:r>
            <a:r>
              <a:rPr lang="en-US" dirty="0"/>
              <a:t> the crowdfunding platform</a:t>
            </a:r>
          </a:p>
          <a:p>
            <a:endParaRPr lang="en-US" dirty="0"/>
          </a:p>
          <a:p>
            <a:r>
              <a:rPr lang="en-US" dirty="0"/>
              <a:t>The product team expects the money to be get paid based on the project progress</a:t>
            </a:r>
          </a:p>
          <a:p>
            <a:endParaRPr lang="en-US" dirty="0"/>
          </a:p>
          <a:p>
            <a:r>
              <a:rPr lang="en-US" dirty="0"/>
              <a:t>The supporters expect the money to go to the project</a:t>
            </a:r>
          </a:p>
          <a:p>
            <a:endParaRPr lang="en-US" dirty="0"/>
          </a:p>
          <a:p>
            <a:r>
              <a:rPr lang="en-US" dirty="0"/>
              <a:t>However, the crowdfunding platform, the middleman, takes significant charge to manage the entire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E7595-E840-434F-9A1D-C74DEE86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Crowdfunding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2EEE1-FF7A-564A-BEEF-BA60DEFCEF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0" y="1047750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2BDF36-6611-FC4A-B5A6-1B1071AD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264267"/>
            <a:ext cx="8839200" cy="1219200"/>
          </a:xfrm>
        </p:spPr>
        <p:txBody>
          <a:bodyPr>
            <a:normAutofit/>
          </a:bodyPr>
          <a:lstStyle/>
          <a:p>
            <a:r>
              <a:rPr lang="en-US" dirty="0"/>
              <a:t>The contract is written in a </a:t>
            </a:r>
            <a:r>
              <a:rPr lang="en-US" b="1" dirty="0"/>
              <a:t>code</a:t>
            </a:r>
            <a:r>
              <a:rPr lang="en-US" dirty="0"/>
              <a:t> which is available to all the stakeholders – the supporters and the product team – </a:t>
            </a:r>
            <a:r>
              <a:rPr lang="en-US" b="1" dirty="0"/>
              <a:t>Do you see an application of </a:t>
            </a:r>
            <a:r>
              <a:rPr lang="en-US" b="1" dirty="0" err="1"/>
              <a:t>Blockchain</a:t>
            </a:r>
            <a:r>
              <a:rPr lang="en-US" b="1" dirty="0"/>
              <a:t> here?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BADB4-6611-F24B-8039-9ABE234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Crowdfunding Platform using Smart Contracts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B0C01-446B-1B41-ADBF-46D05EE9B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8444" y="847445"/>
            <a:ext cx="339124" cy="67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EDC00-3CC8-C944-93EF-DE349557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529" y="1657350"/>
            <a:ext cx="420954" cy="762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5118F-7106-9D49-A4C2-B2CD9B077C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433" y="2484493"/>
            <a:ext cx="369050" cy="71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B5EFE-6445-4242-962E-7729366AC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345813"/>
            <a:ext cx="406293" cy="8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367D8-8A1F-944C-92BD-2FEEBDD80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837187"/>
            <a:ext cx="6731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329B4-0303-3E48-A586-2D7D59BE5D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45045"/>
            <a:ext cx="6731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AA1FB-DF9F-A340-BDD8-17D5FA0925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168" y="2558664"/>
            <a:ext cx="673100" cy="67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DCA7B-3F4B-3D43-AAD9-C091FDE0D7E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704" y="1701800"/>
            <a:ext cx="673100" cy="6731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6DD402D-506B-4C4B-A822-9324812BC0F3}"/>
              </a:ext>
            </a:extLst>
          </p:cNvPr>
          <p:cNvSpPr/>
          <p:nvPr/>
        </p:nvSpPr>
        <p:spPr>
          <a:xfrm>
            <a:off x="4832928" y="1845187"/>
            <a:ext cx="595759" cy="26419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BB04BFD4-EF7F-6840-A0AC-D6D74DE2D02D}"/>
              </a:ext>
            </a:extLst>
          </p:cNvPr>
          <p:cNvSpPr/>
          <p:nvPr/>
        </p:nvSpPr>
        <p:spPr>
          <a:xfrm rot="1935242">
            <a:off x="2885289" y="1398823"/>
            <a:ext cx="1005704" cy="144953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1AB2D1E0-C1B2-C24D-817F-1746123FB182}"/>
              </a:ext>
            </a:extLst>
          </p:cNvPr>
          <p:cNvSpPr/>
          <p:nvPr/>
        </p:nvSpPr>
        <p:spPr>
          <a:xfrm rot="21043890">
            <a:off x="2958620" y="1967207"/>
            <a:ext cx="844674" cy="145086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BF9319-CAD8-A346-9576-59A8306C76B5}"/>
              </a:ext>
            </a:extLst>
          </p:cNvPr>
          <p:cNvSpPr/>
          <p:nvPr/>
        </p:nvSpPr>
        <p:spPr>
          <a:xfrm rot="19249420" flipV="1">
            <a:off x="2846905" y="2556352"/>
            <a:ext cx="1059900" cy="148577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1BB3B8-A4C3-8240-8B1E-8E472C4E7C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737" y="1481112"/>
            <a:ext cx="971550" cy="10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2BDF36-6611-FC4A-B5A6-1B1071AD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382274"/>
            <a:ext cx="8915400" cy="942075"/>
          </a:xfrm>
        </p:spPr>
        <p:txBody>
          <a:bodyPr>
            <a:normAutofit/>
          </a:bodyPr>
          <a:lstStyle/>
          <a:p>
            <a:r>
              <a:rPr lang="en-US" dirty="0"/>
              <a:t>If certain goals of the project are reached, then the code automatically transfers the money from supporters to the production team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BADB4-6611-F24B-8039-9ABE234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Crowdfunding Platform using Smart Contracts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B0C01-446B-1B41-ADBF-46D05EE9B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8444" y="847445"/>
            <a:ext cx="339124" cy="67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EDC00-3CC8-C944-93EF-DE349557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529" y="1657350"/>
            <a:ext cx="420954" cy="762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5118F-7106-9D49-A4C2-B2CD9B077C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433" y="2484493"/>
            <a:ext cx="369050" cy="71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B5EFE-6445-4242-962E-7729366AC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345813"/>
            <a:ext cx="406293" cy="8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367D8-8A1F-944C-92BD-2FEEBDD80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837187"/>
            <a:ext cx="6731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329B4-0303-3E48-A586-2D7D59BE5D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45045"/>
            <a:ext cx="6731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AA1FB-DF9F-A340-BDD8-17D5FA0925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168" y="2558664"/>
            <a:ext cx="673100" cy="67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DCA7B-3F4B-3D43-AAD9-C091FDE0D7E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688" y="1508638"/>
            <a:ext cx="6731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04FA4-72E2-6F4F-8AFF-F77AD9EDF1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68" y="827800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392AF0-2622-1441-BB46-58E91C1AF68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268" y="1793488"/>
            <a:ext cx="660400" cy="6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53790-C04B-D348-832D-597585C579B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363" y="2637037"/>
            <a:ext cx="660400" cy="660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F084A4-E5D8-C241-8840-7FC0DF8D0DB0}"/>
              </a:ext>
            </a:extLst>
          </p:cNvPr>
          <p:cNvCxnSpPr>
            <a:stCxn id="14" idx="3"/>
          </p:cNvCxnSpPr>
          <p:nvPr/>
        </p:nvCxnSpPr>
        <p:spPr>
          <a:xfrm>
            <a:off x="3609668" y="1158000"/>
            <a:ext cx="1724332" cy="58704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5C2160-7922-EE4A-B1D6-4738066B681E}"/>
              </a:ext>
            </a:extLst>
          </p:cNvPr>
          <p:cNvCxnSpPr>
            <a:stCxn id="18" idx="3"/>
          </p:cNvCxnSpPr>
          <p:nvPr/>
        </p:nvCxnSpPr>
        <p:spPr>
          <a:xfrm flipV="1">
            <a:off x="3609668" y="1845187"/>
            <a:ext cx="1748608" cy="27850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7E8015-D661-B745-B175-E986AC60C90B}"/>
              </a:ext>
            </a:extLst>
          </p:cNvPr>
          <p:cNvCxnSpPr>
            <a:stCxn id="19" idx="3"/>
          </p:cNvCxnSpPr>
          <p:nvPr/>
        </p:nvCxnSpPr>
        <p:spPr>
          <a:xfrm flipV="1">
            <a:off x="3596763" y="2028246"/>
            <a:ext cx="1737237" cy="93899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1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2BDF36-6611-FC4A-B5A6-1B1071AD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382274"/>
            <a:ext cx="8915400" cy="942075"/>
          </a:xfrm>
        </p:spPr>
        <p:txBody>
          <a:bodyPr>
            <a:normAutofit/>
          </a:bodyPr>
          <a:lstStyle/>
          <a:p>
            <a:r>
              <a:rPr lang="en-US" dirty="0"/>
              <a:t>If the project goals (contracts) fail, then the code can transfer the money back to the supporters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BADB4-6611-F24B-8039-9ABE234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Crowdfunding Platform using Smart Contracts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B0C01-446B-1B41-ADBF-46D05EE9B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8444" y="847445"/>
            <a:ext cx="339124" cy="67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EDC00-3CC8-C944-93EF-DE349557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529" y="1657350"/>
            <a:ext cx="420954" cy="762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5118F-7106-9D49-A4C2-B2CD9B077C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433" y="2484493"/>
            <a:ext cx="369050" cy="71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B5EFE-6445-4242-962E-7729366AC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345813"/>
            <a:ext cx="406293" cy="8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367D8-8A1F-944C-92BD-2FEEBDD80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837187"/>
            <a:ext cx="6731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329B4-0303-3E48-A586-2D7D59BE5D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45045"/>
            <a:ext cx="6731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AAA1FB-DF9F-A340-BDD8-17D5FA0925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168" y="2558664"/>
            <a:ext cx="673100" cy="67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DCA7B-3F4B-3D43-AAD9-C091FDE0D7E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688" y="1508638"/>
            <a:ext cx="6731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04FA4-72E2-6F4F-8AFF-F77AD9EDF1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47" y="1153015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392AF0-2622-1441-BB46-58E91C1AF68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231" y="1766554"/>
            <a:ext cx="660400" cy="6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53790-C04B-D348-832D-597585C579B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399" y="2353551"/>
            <a:ext cx="660400" cy="660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F0F5F-7BB3-2942-BF0F-B567E88CF6FC}"/>
              </a:ext>
            </a:extLst>
          </p:cNvPr>
          <p:cNvCxnSpPr>
            <a:stCxn id="14" idx="1"/>
            <a:endCxn id="8" idx="3"/>
          </p:cNvCxnSpPr>
          <p:nvPr/>
        </p:nvCxnSpPr>
        <p:spPr>
          <a:xfrm flipH="1" flipV="1">
            <a:off x="2959100" y="1173737"/>
            <a:ext cx="1701747" cy="309478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C7506C-8CFA-5043-B33D-74526E72464F}"/>
              </a:ext>
            </a:extLst>
          </p:cNvPr>
          <p:cNvCxnSpPr>
            <a:stCxn id="18" idx="1"/>
            <a:endCxn id="9" idx="3"/>
          </p:cNvCxnSpPr>
          <p:nvPr/>
        </p:nvCxnSpPr>
        <p:spPr>
          <a:xfrm flipH="1" flipV="1">
            <a:off x="2959100" y="2081595"/>
            <a:ext cx="1684131" cy="15159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002C45-77C6-3B4E-929A-85F4DF7D68F8}"/>
              </a:ext>
            </a:extLst>
          </p:cNvPr>
          <p:cNvCxnSpPr>
            <a:stCxn id="19" idx="1"/>
            <a:endCxn id="10" idx="3"/>
          </p:cNvCxnSpPr>
          <p:nvPr/>
        </p:nvCxnSpPr>
        <p:spPr>
          <a:xfrm flipH="1">
            <a:off x="2949268" y="2683751"/>
            <a:ext cx="1684131" cy="21146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EDDF24-4329-AC42-9DAB-8090A73D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Immutable</a:t>
            </a:r>
            <a:r>
              <a:rPr lang="en-US" dirty="0"/>
              <a:t>: No party will be able to change the contract once it is fixed and written to the public ledger (the </a:t>
            </a:r>
            <a:r>
              <a:rPr lang="en-US" dirty="0" err="1"/>
              <a:t>Blockchain</a:t>
            </a:r>
            <a:r>
              <a:rPr lang="en-US" dirty="0"/>
              <a:t>) </a:t>
            </a:r>
          </a:p>
          <a:p>
            <a:endParaRPr lang="en-US" b="1" dirty="0"/>
          </a:p>
          <a:p>
            <a:r>
              <a:rPr lang="en-US" b="1" dirty="0"/>
              <a:t>Distributed: </a:t>
            </a:r>
            <a:r>
              <a:rPr lang="en-US" dirty="0"/>
              <a:t>All the steps of the contract can be validated by every participating party – no one can claim later that the contract was not validated</a:t>
            </a:r>
          </a:p>
          <a:p>
            <a:endParaRPr lang="en-US" b="1" dirty="0"/>
          </a:p>
          <a:p>
            <a:r>
              <a:rPr lang="en-US" b="1" dirty="0"/>
              <a:t>Why </a:t>
            </a:r>
            <a:r>
              <a:rPr lang="en-US" b="1" dirty="0" err="1"/>
              <a:t>Blockchain</a:t>
            </a:r>
            <a:r>
              <a:rPr lang="en-US" b="1" dirty="0"/>
              <a:t>? </a:t>
            </a:r>
          </a:p>
          <a:p>
            <a:pPr lvl="1"/>
            <a:r>
              <a:rPr lang="en-US" dirty="0"/>
              <a:t>The blocks are immutable </a:t>
            </a:r>
          </a:p>
          <a:p>
            <a:pPr lvl="1"/>
            <a:r>
              <a:rPr lang="en-US" dirty="0"/>
              <a:t>The information is open – everyone can check and validate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B29C4-E6BE-3E4C-9BA5-E8F15916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– The Advantage</a:t>
            </a:r>
          </a:p>
        </p:txBody>
      </p:sp>
    </p:spTree>
    <p:extLst>
      <p:ext uri="{BB962C8B-B14F-4D97-AF65-F5344CB8AC3E}">
        <p14:creationId xmlns:p14="http://schemas.microsoft.com/office/powerpoint/2010/main" val="234524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0A7D3-5E7A-6B42-8626-7AD6F2F6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Platforms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AAE21-930B-684F-BEC9-BDAAAB198C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123950"/>
            <a:ext cx="3276600" cy="823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77802-0FC1-DA49-B75A-2139DBA064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785" y="2266126"/>
            <a:ext cx="5772585" cy="175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F514C-CBF8-3843-9A68-E4C71E94BD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955" y="1084379"/>
            <a:ext cx="3835400" cy="86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9942B-CE07-9D41-A361-0234734B17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2422099"/>
            <a:ext cx="3509979" cy="10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A087-D4FD-8343-A7D2-D95509F2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77E87-8E02-9845-92B9-D7AB66F02A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971550"/>
            <a:ext cx="6019800" cy="31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6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63E6BF-4C1E-784F-B3ED-7309D712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Cryptographically Secured Hash Functions</a:t>
            </a:r>
          </a:p>
          <a:p>
            <a:endParaRPr lang="en-US" b="1" dirty="0"/>
          </a:p>
          <a:p>
            <a:pPr lvl="1"/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</a:rPr>
              <a:t>Hash Functions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Map any sized data to a fixed size; Example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H(x) = x % 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where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are integers and % is the modular (remainder after division by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) operations.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can be of any arbitrary length, but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H(x)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is within the range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 [0,n-1]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lvl="1"/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</a:rPr>
              <a:t>Cryptographically Secured: </a:t>
            </a:r>
          </a:p>
          <a:p>
            <a:pPr lvl="2"/>
            <a:r>
              <a:rPr lang="en-US" sz="1800" b="1" dirty="0">
                <a:solidFill>
                  <a:srgbClr val="FF0000"/>
                </a:solidFill>
              </a:rPr>
              <a:t>One way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, given a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, we can compute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H(x)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, but given a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H(x)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, no deterministic algorithm can compute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lvl="2"/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For two different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1800" i="1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 and x</a:t>
            </a:r>
            <a:r>
              <a:rPr lang="en-US" sz="1800" i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, H(x</a:t>
            </a:r>
            <a:r>
              <a:rPr lang="en-US" sz="1800" i="1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H(x</a:t>
            </a:r>
            <a:r>
              <a:rPr lang="en-US" sz="1800" i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should be different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09BE0-7484-3740-9627-DC97B94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2114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7A1CE-366F-D341-967F-E86D8037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A534-0939-6345-A050-5A7FAB10E1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661368"/>
            <a:ext cx="4724400" cy="342199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06FDDEA-B0D9-724D-B45B-2AB2E21B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3962400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Examples: MD5, SHA256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H(X)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message digest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small change in the data results in a significant change in the output –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avalanche effect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B2353-3406-9F49-AEC9-976E10131163}"/>
              </a:ext>
            </a:extLst>
          </p:cNvPr>
          <p:cNvSpPr txBox="1"/>
          <p:nvPr/>
        </p:nvSpPr>
        <p:spPr>
          <a:xfrm>
            <a:off x="5181600" y="4031218"/>
            <a:ext cx="25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20497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8BB2F-EC17-2A4D-8B7E-CE1ABC637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35290"/>
            <a:ext cx="6172200" cy="3581400"/>
          </a:xfrm>
        </p:spPr>
        <p:txBody>
          <a:bodyPr/>
          <a:lstStyle/>
          <a:p>
            <a:r>
              <a:rPr lang="en-US" dirty="0"/>
              <a:t>The first use - </a:t>
            </a:r>
            <a:r>
              <a:rPr lang="en-US" b="1" dirty="0"/>
              <a:t>time-stamp a digital document </a:t>
            </a:r>
            <a:r>
              <a:rPr lang="en-US" dirty="0"/>
              <a:t>(</a:t>
            </a:r>
            <a:r>
              <a:rPr lang="en-US" i="1" dirty="0" err="1"/>
              <a:t>Harber</a:t>
            </a:r>
            <a:r>
              <a:rPr lang="en-US" i="1" dirty="0"/>
              <a:t> and </a:t>
            </a:r>
            <a:r>
              <a:rPr lang="en-US" i="1" dirty="0" err="1"/>
              <a:t>Stornetta</a:t>
            </a:r>
            <a:r>
              <a:rPr lang="en-US" i="1" dirty="0"/>
              <a:t>, 1991</a:t>
            </a:r>
            <a:r>
              <a:rPr lang="en-US" dirty="0"/>
              <a:t>)</a:t>
            </a:r>
          </a:p>
          <a:p>
            <a:pPr lvl="1"/>
            <a:r>
              <a:rPr lang="en-US" sz="2000" dirty="0"/>
              <a:t>A sequence of timestamps [TS</a:t>
            </a:r>
            <a:r>
              <a:rPr lang="en-US" sz="2000" baseline="-25000" dirty="0"/>
              <a:t>1</a:t>
            </a:r>
            <a:r>
              <a:rPr lang="en-US" sz="2000" dirty="0"/>
              <a:t>, TS</a:t>
            </a:r>
            <a:r>
              <a:rPr lang="en-US" sz="2000" baseline="-25000" dirty="0"/>
              <a:t>2</a:t>
            </a:r>
            <a:r>
              <a:rPr lang="en-US" sz="2000" dirty="0"/>
              <a:t>, TS</a:t>
            </a:r>
            <a:r>
              <a:rPr lang="en-US" sz="2000" baseline="-25000" dirty="0"/>
              <a:t>3</a:t>
            </a:r>
            <a:r>
              <a:rPr lang="en-US" sz="2000" dirty="0"/>
              <a:t>, …] denoting when the document is created or edited. </a:t>
            </a:r>
          </a:p>
          <a:p>
            <a:pPr lvl="1"/>
            <a:r>
              <a:rPr lang="en-US" sz="2000" dirty="0"/>
              <a:t>Whenever a client access a document, construct a block consisting of the sequence number of access, client ID, timestamp, a hash value from the previous request; and the entire thing is hashed to connect it to the previous blocks.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421B3-0E5A-AB4D-8D51-B068293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Cryptographically Secured Chain of Blocks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9C407-3D81-3E49-8394-9A575C1293E8}"/>
              </a:ext>
            </a:extLst>
          </p:cNvPr>
          <p:cNvSpPr/>
          <p:nvPr/>
        </p:nvSpPr>
        <p:spPr>
          <a:xfrm>
            <a:off x="6477000" y="895350"/>
            <a:ext cx="2438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=Hash(0,C</a:t>
            </a:r>
            <a:r>
              <a:rPr lang="en-US" baseline="-25000" dirty="0"/>
              <a:t>1</a:t>
            </a:r>
            <a:r>
              <a:rPr lang="en-US" dirty="0"/>
              <a:t>,TS</a:t>
            </a:r>
            <a:r>
              <a:rPr lang="en-US" baseline="-25000" dirty="0"/>
              <a:t>1</a:t>
            </a:r>
            <a:r>
              <a:rPr lang="en-US" dirty="0"/>
              <a:t>,H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1B8C7-401C-9F4F-B293-B7268EBE76EE}"/>
              </a:ext>
            </a:extLst>
          </p:cNvPr>
          <p:cNvSpPr/>
          <p:nvPr/>
        </p:nvSpPr>
        <p:spPr>
          <a:xfrm>
            <a:off x="6480110" y="1670875"/>
            <a:ext cx="243840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=Hash(1,C</a:t>
            </a:r>
            <a:r>
              <a:rPr lang="en-US" baseline="-25000" dirty="0"/>
              <a:t>2</a:t>
            </a:r>
            <a:r>
              <a:rPr lang="en-US" dirty="0"/>
              <a:t>,TS</a:t>
            </a:r>
            <a:r>
              <a:rPr lang="en-US" baseline="-25000" dirty="0"/>
              <a:t>2</a:t>
            </a:r>
            <a:r>
              <a:rPr lang="en-US" dirty="0"/>
              <a:t>,H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5D429-14E7-BE4C-A235-FA67A4BAF710}"/>
              </a:ext>
            </a:extLst>
          </p:cNvPr>
          <p:cNvSpPr/>
          <p:nvPr/>
        </p:nvSpPr>
        <p:spPr>
          <a:xfrm>
            <a:off x="6477000" y="2446400"/>
            <a:ext cx="2438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=Hash(2,C</a:t>
            </a:r>
            <a:r>
              <a:rPr lang="en-US" baseline="-25000" dirty="0"/>
              <a:t>3</a:t>
            </a:r>
            <a:r>
              <a:rPr lang="en-US" dirty="0"/>
              <a:t>,TS</a:t>
            </a:r>
            <a:r>
              <a:rPr lang="en-US" baseline="-25000" dirty="0"/>
              <a:t>3</a:t>
            </a:r>
            <a:r>
              <a:rPr lang="en-US" dirty="0"/>
              <a:t>,H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B60C22-7C47-6844-9FF5-1F7E743E8AF2}"/>
              </a:ext>
            </a:extLst>
          </p:cNvPr>
          <p:cNvSpPr/>
          <p:nvPr/>
        </p:nvSpPr>
        <p:spPr>
          <a:xfrm>
            <a:off x="6477000" y="3235451"/>
            <a:ext cx="24384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4</a:t>
            </a:r>
            <a:r>
              <a:rPr lang="en-US" dirty="0"/>
              <a:t>=Hash(3,C</a:t>
            </a:r>
            <a:r>
              <a:rPr lang="en-US" baseline="-25000" dirty="0"/>
              <a:t>4</a:t>
            </a:r>
            <a:r>
              <a:rPr lang="en-US" dirty="0"/>
              <a:t>,TS</a:t>
            </a:r>
            <a:r>
              <a:rPr lang="en-US" baseline="-25000" dirty="0"/>
              <a:t>4</a:t>
            </a:r>
            <a:r>
              <a:rPr lang="en-US" dirty="0"/>
              <a:t>,H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8B69694-B358-9347-B1F8-CEA95DC3EFAB}"/>
              </a:ext>
            </a:extLst>
          </p:cNvPr>
          <p:cNvSpPr/>
          <p:nvPr/>
        </p:nvSpPr>
        <p:spPr>
          <a:xfrm>
            <a:off x="7467600" y="1352550"/>
            <a:ext cx="381000" cy="3183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E4FC72A-7911-B649-8DA8-827651B649DE}"/>
              </a:ext>
            </a:extLst>
          </p:cNvPr>
          <p:cNvSpPr/>
          <p:nvPr/>
        </p:nvSpPr>
        <p:spPr>
          <a:xfrm>
            <a:off x="7505700" y="2141601"/>
            <a:ext cx="381000" cy="3183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8AB3E38-059E-B349-8F7C-F1F966FCE828}"/>
              </a:ext>
            </a:extLst>
          </p:cNvPr>
          <p:cNvSpPr/>
          <p:nvPr/>
        </p:nvSpPr>
        <p:spPr>
          <a:xfrm>
            <a:off x="7505700" y="2917126"/>
            <a:ext cx="381000" cy="3183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068E-6D9D-E34F-AAC5-B292D033F1C5}"/>
              </a:ext>
            </a:extLst>
          </p:cNvPr>
          <p:cNvSpPr txBox="1"/>
          <p:nvPr/>
        </p:nvSpPr>
        <p:spPr>
          <a:xfrm>
            <a:off x="1676400" y="3899429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Haber, Stuart; </a:t>
            </a:r>
            <a:r>
              <a:rPr lang="en-IN" sz="1400" b="1" dirty="0" err="1"/>
              <a:t>Stornetta</a:t>
            </a:r>
            <a:r>
              <a:rPr lang="en-IN" sz="1400" b="1" dirty="0"/>
              <a:t>, W. Scott (January 1991). "How to time-stamp a digital document". </a:t>
            </a:r>
            <a:r>
              <a:rPr lang="en-IN" sz="1400" b="1" i="1" dirty="0"/>
              <a:t>Journal of Cryptology</a:t>
            </a:r>
            <a:r>
              <a:rPr lang="en-IN" sz="1400" b="1" dirty="0"/>
              <a:t>. 3 (2): 99–111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5172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E66ED-CC43-CD46-AF30-A7A90BB91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708610"/>
            <a:ext cx="3078324" cy="3581400"/>
          </a:xfrm>
        </p:spPr>
        <p:txBody>
          <a:bodyPr>
            <a:normAutofit/>
          </a:bodyPr>
          <a:lstStyle/>
          <a:p>
            <a:r>
              <a:rPr lang="en-US" dirty="0"/>
              <a:t>Also known as </a:t>
            </a:r>
            <a:r>
              <a:rPr lang="en-US" b="1" dirty="0"/>
              <a:t>hash tree</a:t>
            </a:r>
            <a:r>
              <a:rPr lang="en-US" dirty="0"/>
              <a:t> </a:t>
            </a:r>
          </a:p>
          <a:p>
            <a:pPr lvl="1"/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every leaf node </a:t>
            </a:r>
            <a:r>
              <a:rPr lang="en-US" sz="2000" dirty="0"/>
              <a:t>is labelled with the hash of a data block </a:t>
            </a:r>
          </a:p>
          <a:p>
            <a:pPr lvl="1"/>
            <a:r>
              <a:rPr lang="en-US" sz="2000" b="1" i="1" dirty="0">
                <a:solidFill>
                  <a:srgbClr val="002060"/>
                </a:solidFill>
              </a:rPr>
              <a:t>every non-leaf node</a:t>
            </a:r>
            <a:r>
              <a:rPr lang="en-US" sz="2000" dirty="0"/>
              <a:t> is labelled with the cryptographic hash of the labels of its child nodes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59939-9249-F848-9F00-D9EB7BB2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Trees (Ralph </a:t>
            </a:r>
            <a:r>
              <a:rPr lang="en-US" dirty="0" err="1"/>
              <a:t>Merkle</a:t>
            </a:r>
            <a:r>
              <a:rPr lang="en-US" dirty="0"/>
              <a:t>, 1979)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C79FE-B6FB-3D4C-9ECD-532D1CB7AD0C}"/>
              </a:ext>
            </a:extLst>
          </p:cNvPr>
          <p:cNvSpPr/>
          <p:nvPr/>
        </p:nvSpPr>
        <p:spPr>
          <a:xfrm>
            <a:off x="5101472" y="762000"/>
            <a:ext cx="2061327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Root Hash</a:t>
            </a:r>
          </a:p>
          <a:p>
            <a:pPr algn="ctr"/>
            <a:r>
              <a:rPr lang="en-US" sz="1600" b="1" dirty="0" err="1"/>
              <a:t>H</a:t>
            </a:r>
            <a:r>
              <a:rPr lang="en-US" sz="1600" b="1" baseline="-25000" dirty="0" err="1"/>
              <a:t>root</a:t>
            </a:r>
            <a:r>
              <a:rPr lang="en-US" sz="1600" b="1" dirty="0"/>
              <a:t>=Hash(H</a:t>
            </a:r>
            <a:r>
              <a:rPr lang="en-US" sz="1600" b="1" baseline="-25000" dirty="0"/>
              <a:t>0</a:t>
            </a:r>
            <a:r>
              <a:rPr lang="en-US" sz="1600" b="1" dirty="0"/>
              <a:t>+H</a:t>
            </a:r>
            <a:r>
              <a:rPr lang="en-US" sz="1600" b="1" baseline="-25000" dirty="0"/>
              <a:t>1</a:t>
            </a:r>
            <a:r>
              <a:rPr lang="en-US" sz="1600" b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2CBD1-76A8-9642-852C-29C89EEB9C0A}"/>
              </a:ext>
            </a:extLst>
          </p:cNvPr>
          <p:cNvSpPr/>
          <p:nvPr/>
        </p:nvSpPr>
        <p:spPr>
          <a:xfrm>
            <a:off x="3842749" y="1874316"/>
            <a:ext cx="1728988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1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</a:t>
            </a:r>
            <a:r>
              <a:rPr lang="en-US" sz="1600" b="1" dirty="0"/>
              <a:t>= Hash(H</a:t>
            </a:r>
            <a:r>
              <a:rPr lang="en-US" sz="1600" b="1" baseline="-25000" dirty="0"/>
              <a:t>00</a:t>
            </a:r>
            <a:r>
              <a:rPr lang="en-US" sz="1600" b="1" dirty="0"/>
              <a:t>+H</a:t>
            </a:r>
            <a:r>
              <a:rPr lang="en-US" sz="1600" b="1" baseline="-25000" dirty="0"/>
              <a:t>01</a:t>
            </a:r>
            <a:r>
              <a:rPr lang="en-US" sz="16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86DF3-7685-EE47-8CEC-BC48453B3214}"/>
              </a:ext>
            </a:extLst>
          </p:cNvPr>
          <p:cNvSpPr/>
          <p:nvPr/>
        </p:nvSpPr>
        <p:spPr>
          <a:xfrm>
            <a:off x="6709292" y="1813510"/>
            <a:ext cx="1977508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1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</a:t>
            </a:r>
            <a:r>
              <a:rPr lang="en-US" sz="1600" b="1" dirty="0"/>
              <a:t>=Hash(H</a:t>
            </a:r>
            <a:r>
              <a:rPr lang="en-US" sz="1600" b="1" baseline="-25000" dirty="0"/>
              <a:t>10</a:t>
            </a:r>
            <a:r>
              <a:rPr lang="en-US" sz="1600" b="1" dirty="0"/>
              <a:t>+H</a:t>
            </a:r>
            <a:r>
              <a:rPr lang="en-US" sz="1600" b="1" baseline="-25000" dirty="0"/>
              <a:t>11</a:t>
            </a:r>
            <a:r>
              <a:rPr lang="en-US" sz="1600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179BFB-7656-9645-92F8-3559816B4B88}"/>
              </a:ext>
            </a:extLst>
          </p:cNvPr>
          <p:cNvSpPr/>
          <p:nvPr/>
        </p:nvSpPr>
        <p:spPr>
          <a:xfrm>
            <a:off x="3314700" y="2989234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00</a:t>
            </a:r>
            <a:r>
              <a:rPr lang="en-US" sz="1600" b="1" dirty="0"/>
              <a:t>=Hash(D</a:t>
            </a:r>
            <a:r>
              <a:rPr lang="en-US" sz="1600" b="1" baseline="-25000" dirty="0"/>
              <a:t>1</a:t>
            </a:r>
            <a:r>
              <a:rPr lang="en-US" sz="1600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243CA-29CF-E245-BD0B-812E41AF995E}"/>
              </a:ext>
            </a:extLst>
          </p:cNvPr>
          <p:cNvSpPr/>
          <p:nvPr/>
        </p:nvSpPr>
        <p:spPr>
          <a:xfrm>
            <a:off x="4806042" y="2958071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01</a:t>
            </a:r>
            <a:r>
              <a:rPr lang="en-US" sz="1600" b="1" dirty="0"/>
              <a:t>=Hash(D</a:t>
            </a:r>
            <a:r>
              <a:rPr lang="en-US" sz="1600" b="1" baseline="-25000" dirty="0"/>
              <a:t>2</a:t>
            </a:r>
            <a:r>
              <a:rPr lang="en-US" sz="1600" b="1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0B7E78-8B26-9E48-B8E3-C5EC61B667F6}"/>
              </a:ext>
            </a:extLst>
          </p:cNvPr>
          <p:cNvSpPr/>
          <p:nvPr/>
        </p:nvSpPr>
        <p:spPr>
          <a:xfrm>
            <a:off x="6344815" y="2941026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10</a:t>
            </a:r>
            <a:r>
              <a:rPr lang="en-US" sz="1600" b="1" dirty="0"/>
              <a:t>=Hash(D</a:t>
            </a:r>
            <a:r>
              <a:rPr lang="en-US" sz="1600" b="1" baseline="-25000" dirty="0"/>
              <a:t>3</a:t>
            </a:r>
            <a:r>
              <a:rPr lang="en-US" sz="1600" b="1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0DCB5-6E2C-F941-AC03-8C52A9B8E9A2}"/>
              </a:ext>
            </a:extLst>
          </p:cNvPr>
          <p:cNvSpPr/>
          <p:nvPr/>
        </p:nvSpPr>
        <p:spPr>
          <a:xfrm>
            <a:off x="7838491" y="2912645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11</a:t>
            </a:r>
            <a:r>
              <a:rPr lang="en-US" sz="1600" b="1" dirty="0"/>
              <a:t>=Hash(D</a:t>
            </a:r>
            <a:r>
              <a:rPr lang="en-US" sz="1600" b="1" baseline="-25000" dirty="0"/>
              <a:t>4</a:t>
            </a:r>
            <a:r>
              <a:rPr lang="en-US" sz="1600" b="1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4140F-FACA-6E4A-9029-755D99B351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5072" y="3782872"/>
            <a:ext cx="590550" cy="612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ABA6C-1CD4-834A-906E-927FE36573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2182" y="3774708"/>
            <a:ext cx="590550" cy="612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D77E6E-90F1-1A4B-9421-8AACF517E5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292" y="3762140"/>
            <a:ext cx="590550" cy="612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BB55E-4254-254C-85D8-884202A8D2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842" y="3762139"/>
            <a:ext cx="590550" cy="6128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6DEF66-A0FD-0746-AD20-4FE37CBF4435}"/>
              </a:ext>
            </a:extLst>
          </p:cNvPr>
          <p:cNvSpPr txBox="1"/>
          <p:nvPr/>
        </p:nvSpPr>
        <p:spPr>
          <a:xfrm>
            <a:off x="3375352" y="3792920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5E9EFA-8766-E946-A7BF-93189BE6CB4D}"/>
              </a:ext>
            </a:extLst>
          </p:cNvPr>
          <p:cNvSpPr txBox="1"/>
          <p:nvPr/>
        </p:nvSpPr>
        <p:spPr>
          <a:xfrm>
            <a:off x="4892121" y="3750719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9AD26-F71F-FD4E-AA9E-6BEB7FAB11DB}"/>
              </a:ext>
            </a:extLst>
          </p:cNvPr>
          <p:cNvSpPr txBox="1"/>
          <p:nvPr/>
        </p:nvSpPr>
        <p:spPr>
          <a:xfrm>
            <a:off x="6439296" y="3750719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36A27-58B2-8E41-A543-432A8CF33794}"/>
              </a:ext>
            </a:extLst>
          </p:cNvPr>
          <p:cNvSpPr txBox="1"/>
          <p:nvPr/>
        </p:nvSpPr>
        <p:spPr>
          <a:xfrm>
            <a:off x="8027050" y="3750719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BFD0B8-68E2-074F-8E4D-0277606E9B4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707243" y="1460136"/>
            <a:ext cx="864494" cy="41418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3454C-BA48-5040-9196-CF5F414652D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858000" y="1447800"/>
            <a:ext cx="840046" cy="36571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747A71-4DBE-9342-ABA6-6FA4681C44B4}"/>
              </a:ext>
            </a:extLst>
          </p:cNvPr>
          <p:cNvCxnSpPr>
            <a:stCxn id="9" idx="0"/>
          </p:cNvCxnSpPr>
          <p:nvPr/>
        </p:nvCxnSpPr>
        <p:spPr>
          <a:xfrm flipV="1">
            <a:off x="3962400" y="2574994"/>
            <a:ext cx="326059" cy="41424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1BA3E9-8436-C54A-84A5-0A9631F788F4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5101473" y="2559413"/>
            <a:ext cx="352269" cy="398658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7F35C5-8A1A-0C42-9AD9-3ACF3CE16433}"/>
              </a:ext>
            </a:extLst>
          </p:cNvPr>
          <p:cNvCxnSpPr>
            <a:stCxn id="11" idx="0"/>
          </p:cNvCxnSpPr>
          <p:nvPr/>
        </p:nvCxnSpPr>
        <p:spPr>
          <a:xfrm flipV="1">
            <a:off x="6992515" y="2499310"/>
            <a:ext cx="474041" cy="44171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DFBD52-78ED-6745-A944-5204D9591F35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027050" y="2485120"/>
            <a:ext cx="459141" cy="42752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23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374823-7262-9A4C-840E-13FE2C7D6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Bayer, </a:t>
            </a:r>
            <a:r>
              <a:rPr lang="en-US" dirty="0" err="1"/>
              <a:t>Harber</a:t>
            </a:r>
            <a:r>
              <a:rPr lang="en-US" dirty="0"/>
              <a:t> and </a:t>
            </a:r>
            <a:r>
              <a:rPr lang="en-US" dirty="0" err="1"/>
              <a:t>Stornetta</a:t>
            </a:r>
            <a:r>
              <a:rPr lang="en-US" dirty="0"/>
              <a:t> used </a:t>
            </a:r>
            <a:r>
              <a:rPr lang="en-US" dirty="0" err="1"/>
              <a:t>Merkle</a:t>
            </a:r>
            <a:r>
              <a:rPr lang="en-US" dirty="0"/>
              <a:t> Tree in 1992 for timestamping and verifying a digital document - improved the efficiency by combining timestamping of several documents into one block</a:t>
            </a:r>
          </a:p>
          <a:p>
            <a:endParaRPr lang="en-US" dirty="0"/>
          </a:p>
          <a:p>
            <a:r>
              <a:rPr lang="en-US" dirty="0"/>
              <a:t>Other uses of </a:t>
            </a:r>
            <a:r>
              <a:rPr lang="en-US" dirty="0" err="1"/>
              <a:t>Merkle</a:t>
            </a:r>
            <a:r>
              <a:rPr lang="en-US" dirty="0"/>
              <a:t> Tree</a:t>
            </a:r>
          </a:p>
          <a:p>
            <a:pPr lvl="1"/>
            <a:r>
              <a:rPr lang="en-US" sz="2000" dirty="0"/>
              <a:t>Peer to Peer Networks: Data blocks received in undamaged and unaltered; other peers do not lie about a block</a:t>
            </a:r>
          </a:p>
          <a:p>
            <a:pPr lvl="1"/>
            <a:r>
              <a:rPr lang="en-US" sz="2000" b="1" dirty="0"/>
              <a:t>Bitcoin </a:t>
            </a:r>
            <a:r>
              <a:rPr lang="en-US" sz="2000" dirty="0"/>
              <a:t>implementation – shared information are unaltered; no one can lie about a transaction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D6F59-ADA9-E146-BE14-D72CBFE1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</a:t>
            </a:r>
            <a:r>
              <a:rPr lang="en-US" dirty="0" err="1"/>
              <a:t>Merkle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312785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39" y="1733550"/>
            <a:ext cx="9144000" cy="6781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   Bitcoin and </a:t>
            </a:r>
            <a:r>
              <a:rPr lang="en-US" sz="36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Blockchain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100" name="Picture 4" descr="Image result for bitcoin blockch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508035"/>
            <a:ext cx="3398669" cy="18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D0954F-DC67-714F-AA19-FF7C08902E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04" y="295275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7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52400" y="796991"/>
            <a:ext cx="8839200" cy="298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 marL="8636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Aft>
                <a:spcPts val="450"/>
              </a:spcAft>
              <a:buSzPct val="45000"/>
              <a:buFont typeface="Wingdings" charset="2"/>
              <a:buChar char=""/>
            </a:pPr>
            <a:r>
              <a:rPr lang="en-US" altLang="en-US" sz="2400" dirty="0">
                <a:latin typeface="Arial Narrow" panose="020B0606020202030204" pitchFamily="34" charset="0"/>
              </a:rPr>
              <a:t>Bitcoin is a </a:t>
            </a:r>
            <a:r>
              <a:rPr lang="en-US" altLang="en-US" sz="2400" b="1" dirty="0">
                <a:latin typeface="Arial Narrow" panose="020B0606020202030204" pitchFamily="34" charset="0"/>
              </a:rPr>
              <a:t>completely decentralized</a:t>
            </a:r>
            <a:r>
              <a:rPr lang="en-US" altLang="en-US" sz="2400" dirty="0">
                <a:latin typeface="Arial Narrow" panose="020B0606020202030204" pitchFamily="34" charset="0"/>
              </a:rPr>
              <a:t>, </a:t>
            </a:r>
            <a:r>
              <a:rPr lang="en-US" altLang="en-US" sz="2400" b="1" dirty="0">
                <a:latin typeface="Arial Narrow" panose="020B0606020202030204" pitchFamily="34" charset="0"/>
              </a:rPr>
              <a:t>peer-to-peer</a:t>
            </a:r>
            <a:r>
              <a:rPr lang="en-US" altLang="en-US" sz="2400" dirty="0">
                <a:latin typeface="Arial Narrow" panose="020B0606020202030204" pitchFamily="34" charset="0"/>
              </a:rPr>
              <a:t>, </a:t>
            </a:r>
            <a:r>
              <a:rPr lang="en-US" altLang="en-US" sz="2400" b="1" dirty="0" err="1">
                <a:latin typeface="Arial Narrow" panose="020B0606020202030204" pitchFamily="34" charset="0"/>
              </a:rPr>
              <a:t>permissionless</a:t>
            </a:r>
            <a:r>
              <a:rPr lang="en-US" altLang="en-US" sz="2400" dirty="0">
                <a:latin typeface="Arial Narrow" panose="020B0606020202030204" pitchFamily="34" charset="0"/>
              </a:rPr>
              <a:t> cryptocurrency put forth in 2009</a:t>
            </a:r>
          </a:p>
          <a:p>
            <a:pPr lvl="1">
              <a:spcAft>
                <a:spcPts val="450"/>
              </a:spcAft>
              <a:buSzPct val="75000"/>
              <a:buFont typeface="Symbol" charset="0"/>
              <a:buChar char=""/>
            </a:pPr>
            <a:r>
              <a:rPr lang="en-US" altLang="en-US" sz="21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Completely decentralized</a:t>
            </a:r>
            <a:r>
              <a:rPr lang="en-US" altLang="en-US" sz="2100" dirty="0">
                <a:latin typeface="Arial Narrow" panose="020B0606020202030204" pitchFamily="34" charset="0"/>
              </a:rPr>
              <a:t>: no central party for ordering or recording anything</a:t>
            </a:r>
            <a:endParaRPr lang="en-US" altLang="en-US" sz="2100" b="1" dirty="0">
              <a:latin typeface="Arial Narrow" panose="020B0606020202030204" pitchFamily="34" charset="0"/>
            </a:endParaRPr>
          </a:p>
          <a:p>
            <a:pPr lvl="1">
              <a:spcAft>
                <a:spcPts val="450"/>
              </a:spcAft>
              <a:buSzPct val="75000"/>
              <a:buFont typeface="Symbol" charset="0"/>
              <a:buChar char=""/>
            </a:pPr>
            <a:r>
              <a:rPr lang="en-US" altLang="en-US" sz="21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Peer-to-peer</a:t>
            </a:r>
            <a:r>
              <a:rPr lang="en-US" altLang="en-US" sz="2100" dirty="0">
                <a:latin typeface="Arial Narrow" panose="020B0606020202030204" pitchFamily="34" charset="0"/>
              </a:rPr>
              <a:t>: software that runs on machines of all stakeholders to form the system</a:t>
            </a:r>
          </a:p>
          <a:p>
            <a:pPr lvl="1">
              <a:spcAft>
                <a:spcPts val="450"/>
              </a:spcAft>
              <a:buSzPct val="75000"/>
              <a:buFont typeface="Symbol" charset="0"/>
              <a:buChar char=""/>
            </a:pPr>
            <a:r>
              <a:rPr lang="en-US" altLang="en-US" sz="2100" b="1" dirty="0" err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Permissionless</a:t>
            </a:r>
            <a:r>
              <a:rPr lang="en-US" altLang="en-US" sz="2100" dirty="0">
                <a:latin typeface="Arial Narrow" panose="020B0606020202030204" pitchFamily="34" charset="0"/>
              </a:rPr>
              <a:t>: no identity; no need to signup anywhere to use; no access control – anyone can participate in any role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857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Arial Narrow" panose="020B0606020202030204" pitchFamily="34" charset="0"/>
              </a:rPr>
              <a:t>What is Bitcoin?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3790950"/>
            <a:ext cx="58272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dirty="0"/>
              <a:t>* </a:t>
            </a:r>
            <a:r>
              <a:rPr lang="en-IN" sz="1350" b="1" dirty="0" err="1"/>
              <a:t>Nakamoto</a:t>
            </a:r>
            <a:r>
              <a:rPr lang="en-IN" sz="1350" b="1" dirty="0"/>
              <a:t>, Satoshi. "Bitcoin: A peer-to-peer electronic cash system." (2008)</a:t>
            </a:r>
          </a:p>
          <a:p>
            <a:r>
              <a:rPr lang="en-IN" sz="1350" b="1" dirty="0"/>
              <a:t>   (</a:t>
            </a:r>
            <a:r>
              <a:rPr lang="en-IN" sz="1350" b="1" dirty="0">
                <a:hlinkClick r:id="rId3"/>
              </a:rPr>
              <a:t>https://bitcoin.org/bitcoin.pdf</a:t>
            </a:r>
            <a:r>
              <a:rPr lang="en-IN" sz="135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70009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Words>1436</Words>
  <Application>Microsoft Macintosh PowerPoint</Application>
  <PresentationFormat>On-screen Show (16:9)</PresentationFormat>
  <Paragraphs>168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Narrow</vt:lpstr>
      <vt:lpstr>Calibri</vt:lpstr>
      <vt:lpstr>Century Gothic</vt:lpstr>
      <vt:lpstr>Droid Sans Fallback</vt:lpstr>
      <vt:lpstr>Symbol</vt:lpstr>
      <vt:lpstr>Times New Roman</vt:lpstr>
      <vt:lpstr>Wingdings</vt:lpstr>
      <vt:lpstr>Office Theme</vt:lpstr>
      <vt:lpstr>PowerPoint Presentation</vt:lpstr>
      <vt:lpstr>A Historical perspective</vt:lpstr>
      <vt:lpstr>The Fundamentals</vt:lpstr>
      <vt:lpstr>Cryptographic Hash Functions</vt:lpstr>
      <vt:lpstr>Cryptographically Secured Chain of Blocks</vt:lpstr>
      <vt:lpstr>Merkle Trees (Ralph Merkle, 1979)</vt:lpstr>
      <vt:lpstr>Use of Merkle Trees</vt:lpstr>
      <vt:lpstr>PowerPoint Presentation</vt:lpstr>
      <vt:lpstr>PowerPoint Presentation</vt:lpstr>
      <vt:lpstr>PowerPoint Presentation</vt:lpstr>
      <vt:lpstr>PowerPoint Presentation</vt:lpstr>
      <vt:lpstr>The Bitcoin Transaction Life Cycle – The Sender</vt:lpstr>
      <vt:lpstr>The Bitcoin Transaction Life Cycle – The Network</vt:lpstr>
      <vt:lpstr>The Bitcoin Transaction Life Cycle – The Miners</vt:lpstr>
      <vt:lpstr>The Bitcoin Transaction Life Cycle – The Receiver</vt:lpstr>
      <vt:lpstr>PowerPoint Presentation</vt:lpstr>
      <vt:lpstr>Blockchain 2.0 and Smart Contracts</vt:lpstr>
      <vt:lpstr>Smart Contracts</vt:lpstr>
      <vt:lpstr>Contracts in a Centralized Platform – Crowdfunding</vt:lpstr>
      <vt:lpstr>The Crowdfunding Platform</vt:lpstr>
      <vt:lpstr>Crowdfunding Platform using Smart Contracts</vt:lpstr>
      <vt:lpstr>Crowdfunding Platform using Smart Contracts</vt:lpstr>
      <vt:lpstr>Crowdfunding Platform using Smart Contracts</vt:lpstr>
      <vt:lpstr>Smart Contracts – The Advantage</vt:lpstr>
      <vt:lpstr>Smart Contract Platforms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i4344 sushanta</dc:creator>
  <cp:lastModifiedBy>Sandip</cp:lastModifiedBy>
  <cp:revision>76</cp:revision>
  <dcterms:created xsi:type="dcterms:W3CDTF">2016-12-13T07:50:37Z</dcterms:created>
  <dcterms:modified xsi:type="dcterms:W3CDTF">2018-03-21T06:48:30Z</dcterms:modified>
</cp:coreProperties>
</file>